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0289BAD-573F-4EFD-B8F0-0DACE9C7C8AA}">
  <a:tblStyle styleId="{A0289BAD-573F-4EFD-B8F0-0DACE9C7C8AA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233611" y="201310"/>
            <a:ext cx="381600" cy="381899"/>
          </a:xfrm>
          <a:prstGeom prst="flowChartDelay">
            <a:avLst/>
          </a:prstGeom>
          <a:solidFill>
            <a:srgbClr val="434343">
              <a:alpha val="4549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136241" y="201310"/>
            <a:ext cx="381600" cy="381899"/>
          </a:xfrm>
          <a:prstGeom prst="flowChartDelay">
            <a:avLst/>
          </a:prstGeom>
          <a:solidFill>
            <a:srgbClr val="666666">
              <a:alpha val="278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-11" y="201310"/>
            <a:ext cx="381600" cy="381899"/>
          </a:xfrm>
          <a:prstGeom prst="flowChartDelay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4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831619" y="615325"/>
            <a:ext cx="59487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832600" y="844000"/>
            <a:ext cx="5810400" cy="15504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832600" y="2623080"/>
            <a:ext cx="5810400" cy="17388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-14" y="0"/>
            <a:ext cx="6472200" cy="1741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 rot="10800000">
            <a:off x="3991186" y="-69"/>
            <a:ext cx="1741500" cy="1741500"/>
          </a:xfrm>
          <a:prstGeom prst="flowChartDelay">
            <a:avLst/>
          </a:prstGeom>
          <a:solidFill>
            <a:srgbClr val="434343">
              <a:alpha val="4549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 rot="10800000">
            <a:off x="4435464" y="-69"/>
            <a:ext cx="1741500" cy="1741500"/>
          </a:xfrm>
          <a:prstGeom prst="flowChartDelay">
            <a:avLst/>
          </a:prstGeom>
          <a:solidFill>
            <a:srgbClr val="666666">
              <a:alpha val="278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 rot="10800000">
            <a:off x="4863675" y="-69"/>
            <a:ext cx="1741500" cy="1741500"/>
          </a:xfrm>
          <a:prstGeom prst="flowChartDelay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6551674" y="0"/>
            <a:ext cx="2592300" cy="1741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8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3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7" name="Shape 77"/>
          <p:cNvGrpSpPr/>
          <p:nvPr/>
        </p:nvGrpSpPr>
        <p:grpSpPr>
          <a:xfrm>
            <a:off x="2105247" y="1"/>
            <a:ext cx="7038765" cy="5138760"/>
            <a:chOff x="3388635" y="43347"/>
            <a:chExt cx="5755327" cy="4201766"/>
          </a:xfrm>
        </p:grpSpPr>
        <p:sp>
          <p:nvSpPr>
            <p:cNvPr id="78" name="Shape 78"/>
            <p:cNvSpPr/>
            <p:nvPr/>
          </p:nvSpPr>
          <p:spPr>
            <a:xfrm>
              <a:off x="3837146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285658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4734169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182680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63119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6079703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6528214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6976725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7425228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873740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32225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8770762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3837146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4285658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4734169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5182680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563119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6079703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6528214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6976725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7425228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7873740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832225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8770762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3837146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285658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734169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182680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63119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079703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528214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976725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7425228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7873740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832225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8770762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388635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3837146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4285658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4734169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182680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63119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079703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6528214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6976725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7425228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7873740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832225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8770762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3388635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3837146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4285658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734169" y="43359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5182680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631191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6079703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6528214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6976725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7425228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7873740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8322251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8770762" y="43347"/>
              <a:ext cx="373200" cy="373199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3837146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4285658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4734169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5182680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563119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6079703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528214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6976725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7425228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7873740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32225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8770762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3837146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4285658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4734169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182680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563119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079703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528214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976725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7425228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7873740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832225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8770762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3837146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285658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4734169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5182680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563119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6079703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6528214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6976725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425228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7873740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832225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8770762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3837146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4285658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4734169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5182680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563119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6079703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6528214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6976725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7425228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7873740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832225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8770762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3837146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4285658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4734169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182680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563119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6079703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6528214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6976725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7425228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873740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832225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8770762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Shape 200"/>
          <p:cNvSpPr/>
          <p:nvPr/>
        </p:nvSpPr>
        <p:spPr>
          <a:xfrm>
            <a:off x="3396589" y="0"/>
            <a:ext cx="3250800" cy="5143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0" y="0"/>
            <a:ext cx="341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685175" y="2731725"/>
            <a:ext cx="61200" cy="145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  <a:noFill/>
        </p:spPr>
        <p:txBody>
          <a:bodyPr anchorCtr="0" anchor="ctr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8472457" y="4706554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2"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0" y="0"/>
            <a:ext cx="9144000" cy="216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6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0" name="Shape 21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5"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-14" y="0"/>
            <a:ext cx="6472200" cy="1741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/>
        </p:nvSpPr>
        <p:spPr>
          <a:xfrm rot="10800000">
            <a:off x="3991186" y="-69"/>
            <a:ext cx="1741500" cy="1741500"/>
          </a:xfrm>
          <a:prstGeom prst="flowChartDelay">
            <a:avLst/>
          </a:prstGeom>
          <a:solidFill>
            <a:srgbClr val="434343">
              <a:alpha val="4549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/>
        </p:nvSpPr>
        <p:spPr>
          <a:xfrm rot="10800000">
            <a:off x="4435464" y="-69"/>
            <a:ext cx="1741500" cy="1741500"/>
          </a:xfrm>
          <a:prstGeom prst="flowChartDelay">
            <a:avLst/>
          </a:prstGeom>
          <a:solidFill>
            <a:srgbClr val="666666">
              <a:alpha val="2784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/>
          <p:nvPr/>
        </p:nvSpPr>
        <p:spPr>
          <a:xfrm rot="10800000">
            <a:off x="4863675" y="-69"/>
            <a:ext cx="1741500" cy="1741500"/>
          </a:xfrm>
          <a:prstGeom prst="flowChartDelay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6551674" y="0"/>
            <a:ext cx="2592300" cy="1741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8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png"/><Relationship Id="rId4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Robotic Farm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505725" y="555050"/>
            <a:ext cx="25410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/>
              <a:t>Supervisor: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/>
              <a:t>Özkan Bebek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>
              <a:spcBef>
                <a:spcPts val="0"/>
              </a:spcBef>
              <a:buNone/>
            </a:pPr>
            <a:r>
              <a:rPr b="1" lang="en" sz="1800"/>
              <a:t>Umur Can Gürelli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800"/>
              <a:t>Ali Baş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275125" y="567400"/>
            <a:ext cx="3559500" cy="1023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Timeline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285" name="Shape 285"/>
          <p:cNvGraphicFramePr/>
          <p:nvPr/>
        </p:nvGraphicFramePr>
        <p:xfrm>
          <a:off x="412725" y="1846832"/>
          <a:ext cx="3000000" cy="2999999"/>
        </p:xfrm>
        <a:graphic>
          <a:graphicData uri="http://schemas.openxmlformats.org/drawingml/2006/table">
            <a:tbl>
              <a:tblPr>
                <a:noFill/>
                <a:tableStyleId>{A0289BAD-573F-4EFD-B8F0-0DACE9C7C8AA}</a:tableStyleId>
              </a:tblPr>
              <a:tblGrid>
                <a:gridCol w="2751250"/>
                <a:gridCol w="995700"/>
                <a:gridCol w="740925"/>
                <a:gridCol w="649200"/>
                <a:gridCol w="690875"/>
                <a:gridCol w="670275"/>
                <a:gridCol w="571500"/>
                <a:gridCol w="642075"/>
                <a:gridCol w="606750"/>
              </a:tblGrid>
              <a:tr h="2613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October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November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December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January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February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March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April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May</a:t>
                      </a:r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Background Research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2544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Evaluation and Deciding on Project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Literature Survey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2193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Deciding on Design Methodology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2353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Preparing and Confirming Component List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Mechanical Design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219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Software Design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99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99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2384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Design and Thermal Analysis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Purchase of components and hardware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Building system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Software integration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907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Test - Planting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0000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</a:tr>
              <a:tr h="1619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b="1" lang="en" sz="800"/>
                        <a:t>Analysis of Results (Harvesting)</a:t>
                      </a:r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19050" marB="19050" marR="28575" marL="28575" anchor="b"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832600" y="844000"/>
            <a:ext cx="5810400" cy="1550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Motivation </a:t>
            </a:r>
            <a:r>
              <a:rPr lang="en"/>
              <a:t>and Introduction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832600" y="1702355"/>
            <a:ext cx="5810400" cy="1738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What will be the future of agriculture?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Chemicals on foods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Organic farming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370050" y="3984050"/>
            <a:ext cx="7672200" cy="962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-292100" lvl="0" marL="457200" rtl="0">
              <a:spcBef>
                <a:spcPts val="0"/>
              </a:spcBef>
              <a:buClr>
                <a:srgbClr val="F3F3F3"/>
              </a:buClr>
              <a:buSzPct val="100000"/>
              <a:buChar char="●"/>
            </a:pPr>
            <a:r>
              <a:rPr lang="en" sz="1000">
                <a:solidFill>
                  <a:srgbClr val="F3F3F3"/>
                </a:solidFill>
                <a:highlight>
                  <a:srgbClr val="000000"/>
                </a:highlight>
              </a:rPr>
              <a:t>White, B. (2012, November). Agriculture and the Generation Problem: Rural Youth, Employment and the Future of Farming</a:t>
            </a:r>
          </a:p>
          <a:p>
            <a:pPr indent="-292100" lvl="0" marL="457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rgbClr val="F3F3F3"/>
              </a:buClr>
              <a:buSzPct val="100000"/>
              <a:buChar char="●"/>
            </a:pPr>
            <a:r>
              <a:rPr lang="en" sz="1000">
                <a:solidFill>
                  <a:srgbClr val="F3F3F3"/>
                </a:solidFill>
              </a:rPr>
              <a:t>Harper, C. (2015, December). </a:t>
            </a:r>
            <a:r>
              <a:rPr lang="en" sz="1000">
                <a:solidFill>
                  <a:srgbClr val="FFFFFF"/>
                </a:solidFill>
              </a:rPr>
              <a:t>This computer will grow your food in the future. </a:t>
            </a:r>
            <a:r>
              <a:rPr lang="en" sz="1000">
                <a:solidFill>
                  <a:srgbClr val="F3F3F3"/>
                </a:solidFill>
              </a:rPr>
              <a:t>[Video file]. Retrieved from http://www.ted.com/talks/caleb_harper_this_computer_will_grow_your_food_in_the_future</a:t>
            </a:r>
          </a:p>
          <a:p>
            <a:pPr lvl="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000000"/>
              </a:highlight>
            </a:endParaRPr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001" y="1652100"/>
            <a:ext cx="1862800" cy="207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1192325" y="4118925"/>
            <a:ext cx="4322400" cy="140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FarmBot</a:t>
            </a:r>
          </a:p>
        </p:txBody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4759375" y="872500"/>
            <a:ext cx="4293600" cy="1341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MIT’s Open Agriculture Initiative</a:t>
            </a:r>
          </a:p>
        </p:txBody>
      </p:sp>
      <p:pic>
        <p:nvPicPr>
          <p:cNvPr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3575" y="1985249"/>
            <a:ext cx="4501823" cy="29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Shape 2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100" y="918050"/>
            <a:ext cx="4224650" cy="3081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Shape 247"/>
          <p:cNvPicPr preferRelativeResize="0"/>
          <p:nvPr/>
        </p:nvPicPr>
        <p:blipFill rotWithShape="1">
          <a:blip r:embed="rId3">
            <a:alphaModFix/>
          </a:blip>
          <a:srcRect b="0" l="16667" r="16661" t="0"/>
          <a:stretch/>
        </p:blipFill>
        <p:spPr>
          <a:xfrm>
            <a:off x="3047650" y="0"/>
            <a:ext cx="6096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Definition of Project</a:t>
            </a:r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Farm Bot - Completely autonomous farm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Different kind of plants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Continuously monitoring system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 and outdoor compatibility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Adjustable size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Objective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Design and development of a stable system.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Create a prototype of design.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Planting determined seeds.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Keeping the plants alive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Obtain data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Boundary and Operation Conditions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317700" y="2432075"/>
            <a:ext cx="4196700" cy="183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Lighting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Temperature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Humidity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Weight of mechanical components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Volume of system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Constraints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7700" y="2432075"/>
            <a:ext cx="7039500" cy="2329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Cost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Manufacturing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Maintenance - Fouling factor with outdoor usage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Plants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Methodology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Modifications on Farm Bot designs.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Software Design (Control mechanisms, Image processing, Monitoring)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Analysing designs and making iterations for obtaining best result.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Manufacturing component parts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Assembling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Software Integration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Cost Analysis</a:t>
            </a:r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Mechanical components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Electronic Hardware (Raspberry Pi 3, Arduino Mega, Nema 17 x 3)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Current cost estimation: 556$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Aimed cost: 400$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